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7"/>
  </p:notesMasterIdLst>
  <p:sldIdLst>
    <p:sldId id="256" r:id="rId2"/>
    <p:sldId id="258" r:id="rId3"/>
    <p:sldId id="317" r:id="rId4"/>
    <p:sldId id="260" r:id="rId5"/>
    <p:sldId id="261" r:id="rId6"/>
    <p:sldId id="280" r:id="rId7"/>
    <p:sldId id="281" r:id="rId8"/>
    <p:sldId id="282" r:id="rId9"/>
    <p:sldId id="283" r:id="rId10"/>
    <p:sldId id="284" r:id="rId11"/>
    <p:sldId id="318" r:id="rId12"/>
    <p:sldId id="262" r:id="rId13"/>
    <p:sldId id="288" r:id="rId14"/>
    <p:sldId id="294" r:id="rId15"/>
    <p:sldId id="319" r:id="rId16"/>
    <p:sldId id="287" r:id="rId17"/>
    <p:sldId id="286" r:id="rId18"/>
    <p:sldId id="295" r:id="rId19"/>
    <p:sldId id="320" r:id="rId20"/>
    <p:sldId id="263" r:id="rId21"/>
    <p:sldId id="291" r:id="rId22"/>
    <p:sldId id="289" r:id="rId23"/>
    <p:sldId id="292" r:id="rId24"/>
    <p:sldId id="293" r:id="rId25"/>
    <p:sldId id="27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9338FC-164B-4F14-B420-880FCD702A8A}">
  <a:tblStyle styleId="{D09338FC-164B-4F14-B420-880FCD702A8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38" autoAdjust="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113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9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6048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1157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194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125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8200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941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514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522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2386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213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9885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77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680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107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pt-BR" dirty="0"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3996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493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subtítulo - Aula">
  <p:cSld name="Título e subtítulo - Aula">
    <p:bg>
      <p:bgPr>
        <a:solidFill>
          <a:srgbClr val="F2F2F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-1"/>
            <a:ext cx="6480000" cy="6858001"/>
          </a:xfrm>
          <a:prstGeom prst="rect">
            <a:avLst/>
          </a:prstGeom>
          <a:solidFill>
            <a:srgbClr val="00E8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590455" y="365124"/>
            <a:ext cx="5112000" cy="385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6000"/>
              <a:buFont typeface="Roboto"/>
              <a:buNone/>
              <a:defRPr sz="6000">
                <a:solidFill>
                  <a:srgbClr val="17161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590456" y="4215539"/>
            <a:ext cx="5112000" cy="196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  <a:defRPr sz="2800">
                <a:solidFill>
                  <a:srgbClr val="26262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5904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8583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5904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8583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ção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590456" y="365125"/>
            <a:ext cx="5112000" cy="71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590455" y="1263535"/>
            <a:ext cx="5112001" cy="491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5904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8583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590456" y="365125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590455" y="1825625"/>
            <a:ext cx="51120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5904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8583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Imagem e Conteúdo">
  <p:cSld name="Título + Imagem e Conteúd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590456" y="365125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5904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8583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590452" y="4052963"/>
            <a:ext cx="5112001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590451" y="1825625"/>
            <a:ext cx="5112001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">
  <p:cSld name="Final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E8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5904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8583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0115" y="3184882"/>
            <a:ext cx="1631770" cy="488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ário">
  <p:cSld name="Sumári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590456" y="365125"/>
            <a:ext cx="5112000" cy="71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590455" y="1263535"/>
            <a:ext cx="5112001" cy="491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5904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8583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o Sumário">
  <p:cSld name="Conteúdo do Sumári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590455" y="646477"/>
            <a:ext cx="5112001" cy="553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5904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8583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a Bibliografia">
  <p:cSld name="Conteúdo da Bibliografi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5904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8583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590455" y="646477"/>
            <a:ext cx="5112001" cy="553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do Assunto">
  <p:cSld name="Título do Assunt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5904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8583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590455" y="365124"/>
            <a:ext cx="5112000" cy="385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Roboto"/>
              <a:buNone/>
              <a:defRPr sz="6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90456" y="365125"/>
            <a:ext cx="11011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90455" y="1825625"/>
            <a:ext cx="1101108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904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8583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0" y="0"/>
            <a:ext cx="6480000" cy="180000"/>
          </a:xfrm>
          <a:prstGeom prst="rect">
            <a:avLst/>
          </a:prstGeom>
          <a:solidFill>
            <a:srgbClr val="00E8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file/d/1GXSITWtQ00oh-YHbc46d4-ZeyMdLFf6m/view?usp=shari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otacarioca.rio.gov.br/senhaweb/solicitacao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rive.google.com/file/d/1L3m6KOI9CI1YJhdXeyzMEFAsyLCHAIt6/view?usp=shari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eceita.economia.gov.br/acesso-rapido/tributos/irpf-imposto-de-renda-pessoa-fisic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amilla.melo@descomplica.com.b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amilla.melo@descomplica.com.b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file/d/1JzO9-D1Xr9Sk30zRSTpy9gTNwljFEWL7/view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file/d/1JzO9-D1Xr9Sk30zRSTpy9gTNwljFEWL7/view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file/d/1JzO9-D1Xr9Sk30zRSTpy9gTNwljFEWL7/view?usp=sha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file/d/1GXSITWtQ00oh-YHbc46d4-ZeyMdLFf6m/view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file/d/1GXSITWtQ00oh-YHbc46d4-ZeyMdLFf6m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ctrTitle"/>
          </p:nvPr>
        </p:nvSpPr>
        <p:spPr>
          <a:xfrm>
            <a:off x="491981" y="885628"/>
            <a:ext cx="5604019" cy="385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6000"/>
              <a:buFont typeface="Roboto"/>
              <a:buNone/>
            </a:pPr>
            <a:br>
              <a:rPr lang="pt-BR" dirty="0"/>
            </a:br>
            <a:r>
              <a:rPr lang="pt-BR" dirty="0"/>
              <a:t>Documentação</a:t>
            </a:r>
            <a:br>
              <a:rPr lang="pt-BR" dirty="0"/>
            </a:br>
            <a:endParaRPr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491981" y="3877914"/>
            <a:ext cx="5112000" cy="196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pt-BR" dirty="0"/>
              <a:t>por Camilla Melo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590455" y="256759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Acordo de Intenção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D92F9F-E587-4967-9ADC-07D19EB4D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55" y="1008436"/>
            <a:ext cx="4406182" cy="484112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1393DA2-6D8A-4CAA-9654-EA01C1CDB1E4}"/>
              </a:ext>
            </a:extLst>
          </p:cNvPr>
          <p:cNvSpPr/>
          <p:nvPr/>
        </p:nvSpPr>
        <p:spPr>
          <a:xfrm>
            <a:off x="590455" y="611933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1400"/>
              <a:defRPr/>
            </a:pPr>
            <a:r>
              <a:rPr lang="pt-BR" b="1" dirty="0"/>
              <a:t>LINK PARA ACESSO AO ACORDO DE INTENÇÃO: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>
                <a:hlinkClick r:id="rId4"/>
              </a:rPr>
              <a:t>https://drive.google.com/file/d/1GXSITWtQ00oh-YHbc46d4-ZeyMdLFf6m/view?usp=sharing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778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ctrTitle"/>
          </p:nvPr>
        </p:nvSpPr>
        <p:spPr>
          <a:xfrm>
            <a:off x="0" y="1179872"/>
            <a:ext cx="6096000" cy="302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pt-BR" sz="3200" dirty="0"/>
              <a:t>Faturamento por CNPJ e obtenção de cadastro no Rio 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15156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266893" y="428008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Faturamento</a:t>
            </a:r>
            <a:endParaRPr dirty="0"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266892" y="2367000"/>
            <a:ext cx="5112001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pt-BR" u="sng" dirty="0">
                <a:solidFill>
                  <a:schemeClr val="tx1"/>
                </a:solidFill>
              </a:rPr>
              <a:t>Requisito: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pt-BR" dirty="0">
                <a:solidFill>
                  <a:schemeClr val="tx1"/>
                </a:solidFill>
              </a:rPr>
              <a:t>Empresa ou MEI de atividades educacionais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endParaRPr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CDCA56-7E22-4D3C-8D76-7667866AF43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6895" y="628688"/>
            <a:ext cx="5112001" cy="2124000"/>
          </a:xfrm>
        </p:spPr>
        <p:txBody>
          <a:bodyPr/>
          <a:lstStyle/>
          <a:p>
            <a:pPr marL="76200" indent="0">
              <a:buNone/>
            </a:pPr>
            <a:r>
              <a:rPr lang="pt-BR" sz="3000" b="1" dirty="0"/>
              <a:t>CNPJ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E75EE3F-89D4-461E-9964-A51CD65E723B}"/>
              </a:ext>
            </a:extLst>
          </p:cNvPr>
          <p:cNvSpPr txBox="1"/>
          <p:nvPr/>
        </p:nvSpPr>
        <p:spPr>
          <a:xfrm>
            <a:off x="266892" y="4491000"/>
            <a:ext cx="6879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>
                <a:latin typeface="Roboto" panose="02000000000000000000" pitchFamily="2" charset="0"/>
                <a:ea typeface="Roboto" panose="02000000000000000000" pitchFamily="2" charset="0"/>
              </a:rPr>
              <a:t>Enviar cartão CNPJ em </a:t>
            </a:r>
            <a:r>
              <a:rPr lang="pt-BR" sz="2400" u="sng" dirty="0" err="1">
                <a:latin typeface="Roboto" panose="02000000000000000000" pitchFamily="2" charset="0"/>
                <a:ea typeface="Roboto" panose="02000000000000000000" pitchFamily="2" charset="0"/>
              </a:rPr>
              <a:t>pdf</a:t>
            </a:r>
            <a:r>
              <a:rPr lang="pt-BR" sz="2400" u="sng" dirty="0">
                <a:latin typeface="Roboto" panose="02000000000000000000" pitchFamily="2" charset="0"/>
                <a:ea typeface="Roboto" panose="02000000000000000000" pitchFamily="2" charset="0"/>
              </a:rPr>
              <a:t> para:</a:t>
            </a:r>
          </a:p>
          <a:p>
            <a:pPr marL="342900" indent="-342900">
              <a:buClr>
                <a:srgbClr val="00E88F"/>
              </a:buClr>
              <a:buFont typeface="Wingdings" panose="05000000000000000000" pitchFamily="2" charset="2"/>
              <a:buChar char="q"/>
            </a:pP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nathalia.araujo@descomplica.com.br</a:t>
            </a:r>
          </a:p>
          <a:p>
            <a:pPr marL="342900" indent="-342900">
              <a:buClr>
                <a:srgbClr val="00E88F"/>
              </a:buClr>
              <a:buFont typeface="Wingdings" panose="05000000000000000000" pitchFamily="2" charset="2"/>
              <a:buChar char="q"/>
            </a:pP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beatriz.monteiro@descomplica.com.br</a:t>
            </a:r>
          </a:p>
          <a:p>
            <a:pPr marL="342900" indent="-342900">
              <a:buClr>
                <a:srgbClr val="00E88F"/>
              </a:buClr>
              <a:buFont typeface="Wingdings" panose="05000000000000000000" pitchFamily="2" charset="2"/>
              <a:buChar char="q"/>
            </a:pP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camilla.melo@descomplica.com.br (em cópia)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266893" y="428008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Faturamento</a:t>
            </a:r>
            <a:endParaRPr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CDCA56-7E22-4D3C-8D76-7667866AF43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6892" y="4461302"/>
            <a:ext cx="5346118" cy="2124000"/>
          </a:xfrm>
        </p:spPr>
        <p:txBody>
          <a:bodyPr/>
          <a:lstStyle/>
          <a:p>
            <a:pPr marL="76200" indent="0">
              <a:buNone/>
            </a:pPr>
            <a:r>
              <a:rPr lang="pt-BR" sz="3000" u="sng" dirty="0"/>
              <a:t>Como obter cadastro no Rio</a:t>
            </a:r>
            <a:r>
              <a:rPr lang="pt-BR" sz="3000" b="1" u="sng" dirty="0"/>
              <a:t> </a:t>
            </a:r>
            <a:r>
              <a:rPr lang="pt-BR" sz="3000" b="1" u="sng" dirty="0">
                <a:solidFill>
                  <a:srgbClr val="00E88F"/>
                </a:solidFill>
              </a:rPr>
              <a:t>!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16C0C2F1-15C8-4F82-A4DE-ADE6E78AA2FC}"/>
              </a:ext>
            </a:extLst>
          </p:cNvPr>
          <p:cNvSpPr txBox="1">
            <a:spLocks/>
          </p:cNvSpPr>
          <p:nvPr/>
        </p:nvSpPr>
        <p:spPr>
          <a:xfrm>
            <a:off x="266895" y="628688"/>
            <a:ext cx="5112001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Arial"/>
              <a:buNone/>
            </a:pPr>
            <a:r>
              <a:rPr lang="pt-BR" sz="3000" b="1" dirty="0"/>
              <a:t>CNPJ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9A11A49-C698-4077-86DB-B3EC253B70A3}"/>
              </a:ext>
            </a:extLst>
          </p:cNvPr>
          <p:cNvSpPr txBox="1"/>
          <p:nvPr/>
        </p:nvSpPr>
        <p:spPr>
          <a:xfrm>
            <a:off x="266892" y="2291648"/>
            <a:ext cx="47033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>
                <a:latin typeface="Roboto" panose="02000000000000000000" pitchFamily="2" charset="0"/>
                <a:ea typeface="Roboto" panose="02000000000000000000" pitchFamily="2" charset="0"/>
              </a:rPr>
              <a:t>Impostos</a:t>
            </a:r>
          </a:p>
          <a:p>
            <a:pPr marL="342900" indent="-342900">
              <a:buClr>
                <a:srgbClr val="00E88F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Para aqueles que não forem cadastrados no Rio, incide imposto sobre o serviço (ISS) de 5%;</a:t>
            </a:r>
          </a:p>
          <a:p>
            <a:endParaRPr lang="pt-B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Clr>
                <a:srgbClr val="00E88F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Se não estiver cadastrado no </a:t>
            </a:r>
            <a:r>
              <a:rPr lang="pt-BR" sz="2000" u="sng" dirty="0">
                <a:latin typeface="Roboto" panose="02000000000000000000" pitchFamily="2" charset="0"/>
                <a:ea typeface="Roboto" panose="02000000000000000000" pitchFamily="2" charset="0"/>
              </a:rPr>
              <a:t>Simples Nacional </a:t>
            </a: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ocorre tributação de IRRF.</a:t>
            </a:r>
          </a:p>
          <a:p>
            <a:endParaRPr lang="pt-B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7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266893" y="428008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Faturamento</a:t>
            </a:r>
            <a:endParaRPr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CDCA56-7E22-4D3C-8D76-7667866AF43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6893" y="1305000"/>
            <a:ext cx="5346118" cy="2124000"/>
          </a:xfrm>
        </p:spPr>
        <p:txBody>
          <a:bodyPr/>
          <a:lstStyle/>
          <a:p>
            <a:pPr marL="76200" indent="0">
              <a:buNone/>
            </a:pPr>
            <a:r>
              <a:rPr lang="pt-BR" sz="3000" u="sng" dirty="0"/>
              <a:t>Como obter cadastro no Rio</a:t>
            </a:r>
            <a:r>
              <a:rPr lang="pt-BR" sz="3000" b="1" u="sng" dirty="0"/>
              <a:t> </a:t>
            </a:r>
            <a:r>
              <a:rPr lang="pt-BR" sz="3000" b="1" u="sng" dirty="0">
                <a:solidFill>
                  <a:srgbClr val="00E88F"/>
                </a:solidFill>
              </a:rPr>
              <a:t>!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16C0C2F1-15C8-4F82-A4DE-ADE6E78AA2FC}"/>
              </a:ext>
            </a:extLst>
          </p:cNvPr>
          <p:cNvSpPr txBox="1">
            <a:spLocks/>
          </p:cNvSpPr>
          <p:nvPr/>
        </p:nvSpPr>
        <p:spPr>
          <a:xfrm>
            <a:off x="266895" y="628688"/>
            <a:ext cx="5112001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Arial"/>
              <a:buNone/>
            </a:pPr>
            <a:r>
              <a:rPr lang="pt-BR" sz="3000" b="1" dirty="0"/>
              <a:t>CNPJ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8B2FE6-84F2-47F3-8619-A641E4806B40}"/>
              </a:ext>
            </a:extLst>
          </p:cNvPr>
          <p:cNvSpPr txBox="1"/>
          <p:nvPr/>
        </p:nvSpPr>
        <p:spPr>
          <a:xfrm>
            <a:off x="266893" y="3069483"/>
            <a:ext cx="7582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Site do serviço NOTA CRIOCA:</a:t>
            </a:r>
          </a:p>
          <a:p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https://notacarioca.rio.gov.br/senhaweb/solicitacao.aspx</a:t>
            </a:r>
            <a:endParaRPr lang="pt-B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250000"/>
              </a:lnSpc>
              <a:buClr>
                <a:srgbClr val="00E88F"/>
              </a:buClr>
              <a:buSzPct val="150000"/>
              <a:buFont typeface="Wingdings" panose="05000000000000000000" pitchFamily="2" charset="2"/>
              <a:buChar char="Ø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Cadastramento de Senha </a:t>
            </a:r>
          </a:p>
          <a:p>
            <a:pPr marL="285750" indent="-285750">
              <a:lnSpc>
                <a:spcPct val="250000"/>
              </a:lnSpc>
              <a:buClr>
                <a:srgbClr val="00E88F"/>
              </a:buClr>
              <a:buSzPct val="150000"/>
              <a:buFont typeface="Wingdings" panose="05000000000000000000" pitchFamily="2" charset="2"/>
              <a:buChar char="Ø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OBS: O(A) Professor(a) tem que ter Certificado Digital</a:t>
            </a:r>
          </a:p>
          <a:p>
            <a:pPr marL="285750" indent="-285750">
              <a:lnSpc>
                <a:spcPct val="250000"/>
              </a:lnSpc>
              <a:buClr>
                <a:srgbClr val="00E88F"/>
              </a:buClr>
              <a:buSzPct val="150000"/>
              <a:buFont typeface="Wingdings" panose="05000000000000000000" pitchFamily="2" charset="2"/>
              <a:buChar char="Ø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Preencher o requerimento e aguardar análise </a:t>
            </a:r>
          </a:p>
          <a:p>
            <a:pPr>
              <a:buClr>
                <a:srgbClr val="00E88F"/>
              </a:buClr>
              <a:buSzPct val="150000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do órgão (CEPOM) -&gt; </a:t>
            </a:r>
            <a:r>
              <a:rPr lang="pt-BR" sz="2000" u="sng" dirty="0">
                <a:latin typeface="Roboto" panose="02000000000000000000" pitchFamily="2" charset="0"/>
                <a:ea typeface="Roboto" panose="02000000000000000000" pitchFamily="2" charset="0"/>
              </a:rPr>
              <a:t>pode levar de 30 a 45 dias!</a:t>
            </a:r>
          </a:p>
          <a:p>
            <a:pPr marL="285750" indent="-285750">
              <a:buClr>
                <a:srgbClr val="00E88F"/>
              </a:buClr>
              <a:buFont typeface="Wingdings" panose="05000000000000000000" pitchFamily="2" charset="2"/>
              <a:buChar char="Ø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9906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ctrTitle"/>
          </p:nvPr>
        </p:nvSpPr>
        <p:spPr>
          <a:xfrm>
            <a:off x="0" y="1179872"/>
            <a:ext cx="6474542" cy="302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pt-BR" sz="3200" dirty="0">
                <a:latin typeface="Roboto" panose="02000000000000000000" pitchFamily="2" charset="0"/>
                <a:ea typeface="Roboto" panose="02000000000000000000" pitchFamily="2" charset="0"/>
              </a:rPr>
              <a:t>Faturamento por </a:t>
            </a:r>
            <a:br>
              <a:rPr lang="pt-BR" sz="32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t-BR" sz="3200" dirty="0">
                <a:latin typeface="Roboto" panose="02000000000000000000" pitchFamily="2" charset="0"/>
                <a:ea typeface="Roboto" panose="02000000000000000000" pitchFamily="2" charset="0"/>
              </a:rPr>
              <a:t>RPA 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17277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266893" y="319038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Faturamento</a:t>
            </a:r>
            <a:endParaRPr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CDCA56-7E22-4D3C-8D76-7667866AF43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6892" y="248700"/>
            <a:ext cx="6105773" cy="2124000"/>
          </a:xfrm>
        </p:spPr>
        <p:txBody>
          <a:bodyPr/>
          <a:lstStyle/>
          <a:p>
            <a:pPr marL="76200" indent="0">
              <a:buNone/>
            </a:pPr>
            <a:r>
              <a:rPr lang="pt-BR" sz="3000" b="1" dirty="0"/>
              <a:t>RPA - </a:t>
            </a:r>
            <a:r>
              <a:rPr lang="pt-BR" sz="2000" dirty="0"/>
              <a:t>Recibo de Pagamento ao Autônomo</a:t>
            </a:r>
          </a:p>
        </p:txBody>
      </p:sp>
      <p:pic>
        <p:nvPicPr>
          <p:cNvPr id="8" name="Imagem 7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C2A673AF-66D8-4167-BC5B-99B5D496C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81" y="1771563"/>
            <a:ext cx="3302452" cy="415703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4A74476-B105-4F3B-A887-19C1AE985F53}"/>
              </a:ext>
            </a:extLst>
          </p:cNvPr>
          <p:cNvSpPr/>
          <p:nvPr/>
        </p:nvSpPr>
        <p:spPr>
          <a:xfrm>
            <a:off x="471949" y="611933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1400"/>
              <a:defRPr/>
            </a:pPr>
            <a:r>
              <a:rPr lang="pt-BR" b="1" dirty="0"/>
              <a:t>LINK PARA ACESSO AO RPA: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>
                <a:hlinkClick r:id="rId4"/>
              </a:rPr>
              <a:t>https://drive.google.com/file/d/1L3m6KOI9CI1YJhdXeyzMEFAsyLCHAIt6/view?usp=sharing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5291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261896" y="299971"/>
            <a:ext cx="5112000" cy="244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Faturamento</a:t>
            </a:r>
            <a:br>
              <a:rPr lang="pt-BR" dirty="0"/>
            </a:br>
            <a:br>
              <a:rPr lang="pt-BR" dirty="0"/>
            </a:br>
            <a:r>
              <a:rPr lang="pt-BR" sz="3000" dirty="0"/>
              <a:t>RPA</a:t>
            </a:r>
            <a:endParaRPr sz="30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CDCA56-7E22-4D3C-8D76-7667866AF43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1896" y="1520068"/>
            <a:ext cx="5112001" cy="2124000"/>
          </a:xfrm>
        </p:spPr>
        <p:txBody>
          <a:bodyPr/>
          <a:lstStyle/>
          <a:p>
            <a:pPr marL="76200" indent="0">
              <a:buNone/>
            </a:pPr>
            <a:r>
              <a:rPr lang="pt-BR" b="1" u="sng" dirty="0"/>
              <a:t>Impostos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5A267B-D0E4-45CB-9EC2-E4971B982450}"/>
              </a:ext>
            </a:extLst>
          </p:cNvPr>
          <p:cNvSpPr txBox="1"/>
          <p:nvPr/>
        </p:nvSpPr>
        <p:spPr>
          <a:xfrm>
            <a:off x="261895" y="2582068"/>
            <a:ext cx="50002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Clr>
                <a:srgbClr val="00E88F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Incide imposto de 11% de INSS </a:t>
            </a:r>
          </a:p>
          <a:p>
            <a:endParaRPr lang="pt-B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e </a:t>
            </a:r>
          </a:p>
          <a:p>
            <a:endParaRPr lang="pt-B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Clr>
                <a:srgbClr val="00E88F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IRRF de acordo com a tabela (folha) anual.</a:t>
            </a:r>
          </a:p>
        </p:txBody>
      </p:sp>
    </p:spTree>
    <p:extLst>
      <p:ext uri="{BB962C8B-B14F-4D97-AF65-F5344CB8AC3E}">
        <p14:creationId xmlns:p14="http://schemas.microsoft.com/office/powerpoint/2010/main" val="3762963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261896" y="385684"/>
            <a:ext cx="5112000" cy="244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pt-BR" dirty="0"/>
              <a:t>Faturamento</a:t>
            </a:r>
            <a:br>
              <a:rPr lang="pt-BR" dirty="0"/>
            </a:br>
            <a:br>
              <a:rPr lang="pt-BR" dirty="0"/>
            </a:br>
            <a:r>
              <a:rPr lang="pt-BR" sz="3000" dirty="0"/>
              <a:t>RPA</a:t>
            </a:r>
            <a:br>
              <a:rPr lang="pt-BR" sz="3000" dirty="0"/>
            </a:br>
            <a:br>
              <a:rPr lang="pt-BR" sz="3000" dirty="0"/>
            </a:br>
            <a:r>
              <a:rPr lang="pt-BR" sz="2400" b="0" dirty="0"/>
              <a:t>Tabela de incidência mensal</a:t>
            </a:r>
            <a:br>
              <a:rPr lang="pt-BR" b="0" dirty="0"/>
            </a:br>
            <a:br>
              <a:rPr lang="pt-BR" sz="3200" dirty="0"/>
            </a:br>
            <a:endParaRPr sz="3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575AD11-16B7-4932-8199-3344F2733451}"/>
              </a:ext>
            </a:extLst>
          </p:cNvPr>
          <p:cNvSpPr txBox="1"/>
          <p:nvPr/>
        </p:nvSpPr>
        <p:spPr>
          <a:xfrm>
            <a:off x="261896" y="6288309"/>
            <a:ext cx="581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3"/>
              </a:rPr>
              <a:t>http://receita.economia.gov.br/acesso-rapido/tributos/irpf-imposto-de-renda-pessoa-fisica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FC189E4-3CD8-40B3-90E8-84D15235DD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67"/>
          <a:stretch/>
        </p:blipFill>
        <p:spPr>
          <a:xfrm>
            <a:off x="261896" y="2825878"/>
            <a:ext cx="5607962" cy="346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57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ctrTitle"/>
          </p:nvPr>
        </p:nvSpPr>
        <p:spPr>
          <a:xfrm>
            <a:off x="0" y="1179872"/>
            <a:ext cx="6474542" cy="302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pt-BR" sz="3200" dirty="0">
                <a:latin typeface="Roboto" panose="02000000000000000000" pitchFamily="2" charset="0"/>
                <a:ea typeface="Roboto" panose="02000000000000000000" pitchFamily="2" charset="0"/>
              </a:rPr>
              <a:t>Demais documentos 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264856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21"/>
          <p:cNvGraphicFramePr/>
          <p:nvPr>
            <p:extLst>
              <p:ext uri="{D42A27DB-BD31-4B8C-83A1-F6EECF244321}">
                <p14:modId xmlns:p14="http://schemas.microsoft.com/office/powerpoint/2010/main" val="960140721"/>
              </p:ext>
            </p:extLst>
          </p:nvPr>
        </p:nvGraphicFramePr>
        <p:xfrm>
          <a:off x="492370" y="2067535"/>
          <a:ext cx="5603630" cy="3266490"/>
        </p:xfrm>
        <a:graphic>
          <a:graphicData uri="http://schemas.openxmlformats.org/drawingml/2006/table">
            <a:tbl>
              <a:tblPr firstRow="1" bandRow="1">
                <a:noFill/>
                <a:tableStyleId>{D09338FC-164B-4F14-B420-880FCD702A8A}</a:tableStyleId>
              </a:tblPr>
              <a:tblGrid>
                <a:gridCol w="3235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17161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Sumário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0E8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 dirty="0">
                          <a:solidFill>
                            <a:srgbClr val="17161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Relevância/ Aplicabilidade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00E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rgbClr val="17161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 [ Apresentação, Direito de Imagem e Acordo de Intenção ]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00E88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85750" marR="0" lvl="0" indent="-2857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pt-BR" sz="1800" u="none" strike="noStrike" cap="none" dirty="0">
                          <a:solidFill>
                            <a:srgbClr val="171616"/>
                          </a:solidFill>
                          <a:latin typeface="Roboto"/>
                          <a:ea typeface="Roboto"/>
                          <a:sym typeface="Roboto"/>
                        </a:rPr>
                        <a:t>Assegurar o(a) Professor(a) e o Descomplica quanto a questões jurídicas e burocracias</a:t>
                      </a:r>
                    </a:p>
                  </a:txBody>
                  <a:tcPr marL="91450" marR="91450" marT="45725" marB="45725" anchor="ctr">
                    <a:solidFill>
                      <a:srgbClr val="00E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rgbClr val="17161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 [ Faturamento por CNPJ e obtenção de cadastro no Rio ]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00E88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marR="0" lvl="0" indent="-2857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800"/>
                        <a:buFont typeface="Arial"/>
                        <a:buChar char="•"/>
                      </a:pPr>
                      <a:endParaRPr/>
                    </a:p>
                  </a:txBody>
                  <a:tcPr marL="91450" marR="91450" marT="45725" marB="45725" anchor="ctr">
                    <a:solidFill>
                      <a:srgbClr val="00E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800" b="1" u="none" strike="noStrike" cap="none" dirty="0">
                          <a:solidFill>
                            <a:srgbClr val="171616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3. [ Faturamento por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800" b="1" u="none" strike="noStrike" cap="none" dirty="0">
                          <a:solidFill>
                            <a:srgbClr val="171616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RPA ]</a:t>
                      </a:r>
                      <a:endParaRPr lang="pt-BR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50" marR="91450" marT="45725" marB="45725" anchor="ctr">
                    <a:solidFill>
                      <a:srgbClr val="00E8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72048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rgbClr val="17161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4. [ Demais documentos ]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00E88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marR="0" lvl="0" indent="-2857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800"/>
                        <a:buFont typeface="Arial"/>
                        <a:buChar char="•"/>
                      </a:pPr>
                      <a:endParaRPr dirty="0"/>
                    </a:p>
                  </a:txBody>
                  <a:tcPr marL="91450" marR="91450" marT="45725" marB="45725" anchor="ctr">
                    <a:solidFill>
                      <a:srgbClr val="00E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590456" y="-14703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Demais documentos</a:t>
            </a:r>
            <a:endParaRPr dirty="0"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2"/>
          </p:nvPr>
        </p:nvSpPr>
        <p:spPr>
          <a:xfrm>
            <a:off x="590456" y="1737996"/>
            <a:ext cx="5868401" cy="444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/>
              <a:t>1. Direito de Imagem;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/>
              <a:t>2. Acordo de Intenção;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/>
              <a:t>3 . Contrato </a:t>
            </a:r>
            <a:r>
              <a:rPr lang="pt-BR" sz="1800" b="1" dirty="0"/>
              <a:t>(2 vias)</a:t>
            </a:r>
            <a:r>
              <a:rPr lang="pt-BR" sz="1800" dirty="0"/>
              <a:t>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/>
              <a:t>4. Diploma (mais recente);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pt-BR" sz="1800" dirty="0"/>
              <a:t>5. Carteira de Trabalho (o que precisamos é saber das suas experiências passadas (uma exigência do MEC). Isso significa que você não precisa enviar só cópias da carteira de trabalho, mas pode enviar também contratos com escolas e quaisquer outros documentos relativos a isso);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pt-BR" sz="1800" dirty="0"/>
              <a:t>6. Comprovante de publicação (caso tenha publicado algum livro em alguma revista científica, em algum congresso);</a:t>
            </a:r>
          </a:p>
          <a:p>
            <a:pPr marL="0" lvl="0" indent="0">
              <a:spcBef>
                <a:spcPts val="600"/>
              </a:spcBef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590456" y="-14703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Demais documentos</a:t>
            </a:r>
            <a:endParaRPr dirty="0"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2"/>
          </p:nvPr>
        </p:nvSpPr>
        <p:spPr>
          <a:xfrm>
            <a:off x="590456" y="1737996"/>
            <a:ext cx="5911944" cy="444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/>
              <a:t>1. Direito de Imagem;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/>
              <a:t>2. Acordo de Intenção;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/>
              <a:t>3 . Contrato </a:t>
            </a:r>
            <a:r>
              <a:rPr lang="pt-BR" sz="1800" b="1" dirty="0"/>
              <a:t>(2 vias)</a:t>
            </a:r>
            <a:r>
              <a:rPr lang="pt-BR" sz="1800" dirty="0"/>
              <a:t>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srgbClr val="262626">
                    <a:alpha val="20000"/>
                  </a:srgbClr>
                </a:solidFill>
              </a:rPr>
              <a:t>4. Diploma (mais recente);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pt-BR" sz="1800" dirty="0">
                <a:solidFill>
                  <a:srgbClr val="262626">
                    <a:alpha val="20000"/>
                  </a:srgbClr>
                </a:solidFill>
              </a:rPr>
              <a:t>5. Carteira de Trabalho (o que precisamos é saber das suas experiências passadas (uma exigência do MEC). Isso significa que você não precisa enviar só cópias da carteira de trabalho, mas pode enviar também contratos com escolas e quaisquer outros documentos relativos a isso);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pt-BR" sz="1800" dirty="0">
                <a:solidFill>
                  <a:srgbClr val="262626">
                    <a:alpha val="20000"/>
                  </a:srgbClr>
                </a:solidFill>
              </a:rPr>
              <a:t>6. Comprovante de publicação (caso tenha publicado algum livro em alguma revista científica, em algum congresso);</a:t>
            </a:r>
          </a:p>
          <a:p>
            <a:pPr marL="0" lvl="0" indent="0">
              <a:spcBef>
                <a:spcPts val="600"/>
              </a:spcBef>
              <a:buNone/>
            </a:pPr>
            <a:endParaRPr sz="18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619F67C-97B0-45A1-A9C3-448D378ECC22}"/>
              </a:ext>
            </a:extLst>
          </p:cNvPr>
          <p:cNvSpPr/>
          <p:nvPr/>
        </p:nvSpPr>
        <p:spPr>
          <a:xfrm>
            <a:off x="3318892" y="1836423"/>
            <a:ext cx="33350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Roboto" panose="02000000000000000000" pitchFamily="2" charset="0"/>
                <a:ea typeface="Roboto" panose="02000000000000000000" pitchFamily="2" charset="0"/>
              </a:rPr>
              <a:t>Documentos que precisamos </a:t>
            </a:r>
          </a:p>
          <a:p>
            <a:pPr algn="ctr"/>
            <a:r>
              <a:rPr lang="pt-BR" sz="2200" dirty="0">
                <a:latin typeface="Roboto" panose="02000000000000000000" pitchFamily="2" charset="0"/>
                <a:ea typeface="Roboto" panose="02000000000000000000" pitchFamily="2" charset="0"/>
              </a:rPr>
              <a:t>das vias físicas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FF97D7C-C836-4E33-A53C-9F6716B5614F}"/>
              </a:ext>
            </a:extLst>
          </p:cNvPr>
          <p:cNvSpPr/>
          <p:nvPr/>
        </p:nvSpPr>
        <p:spPr>
          <a:xfrm>
            <a:off x="3718864" y="1787209"/>
            <a:ext cx="2535136" cy="1206423"/>
          </a:xfrm>
          <a:prstGeom prst="roundRect">
            <a:avLst/>
          </a:prstGeom>
          <a:noFill/>
          <a:ln w="50800">
            <a:solidFill>
              <a:srgbClr val="00E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083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590456" y="-14703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Demais documentos</a:t>
            </a:r>
            <a:endParaRPr dirty="0"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2"/>
          </p:nvPr>
        </p:nvSpPr>
        <p:spPr>
          <a:xfrm>
            <a:off x="590456" y="1737996"/>
            <a:ext cx="5824858" cy="444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pt-BR" sz="1800" dirty="0"/>
              <a:t>7. Sendo PJ, envie seu Cartão de CNPJ, em </a:t>
            </a:r>
            <a:r>
              <a:rPr lang="pt-BR" sz="1800" dirty="0" err="1"/>
              <a:t>email</a:t>
            </a:r>
            <a:r>
              <a:rPr lang="pt-BR" sz="1800" dirty="0"/>
              <a:t> separado (ASAP) para uma pessoa responsável e para a Camilla Melo (</a:t>
            </a:r>
            <a:r>
              <a:rPr lang="pt-BR" sz="1800" dirty="0">
                <a:hlinkClick r:id="rId3"/>
              </a:rPr>
              <a:t>camilla.melo@descomplica.com.br</a:t>
            </a:r>
            <a:r>
              <a:rPr lang="pt-BR" sz="1800" dirty="0"/>
              <a:t>);</a:t>
            </a:r>
          </a:p>
          <a:p>
            <a:pPr marL="0" lvl="0" indent="0" algn="just">
              <a:spcBef>
                <a:spcPts val="600"/>
              </a:spcBef>
              <a:buNone/>
            </a:pPr>
            <a:endParaRPr lang="pt-BR" sz="1800" dirty="0"/>
          </a:p>
          <a:p>
            <a:pPr marL="0" lvl="0" indent="0" algn="just">
              <a:spcBef>
                <a:spcPts val="600"/>
              </a:spcBef>
              <a:buNone/>
            </a:pPr>
            <a:r>
              <a:rPr lang="pt-BR" sz="1800" dirty="0"/>
              <a:t>8. Sendo RPA, envie o documento preenchido e assinado;</a:t>
            </a:r>
          </a:p>
          <a:p>
            <a:pPr marL="0" lvl="0" indent="0" algn="just">
              <a:spcBef>
                <a:spcPts val="600"/>
              </a:spcBef>
              <a:buNone/>
            </a:pPr>
            <a:endParaRPr lang="pt-BR" sz="1800" dirty="0"/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/>
              <a:t>9. Foto de cunho profissional;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800" dirty="0"/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/>
              <a:t>10. Mini CV (máximo de 250 caracteres).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557633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590456" y="-14703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Demais documentos</a:t>
            </a:r>
            <a:endParaRPr dirty="0"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2"/>
          </p:nvPr>
        </p:nvSpPr>
        <p:spPr>
          <a:xfrm>
            <a:off x="590456" y="2412610"/>
            <a:ext cx="5926458" cy="444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pt-BR" sz="1800" dirty="0">
                <a:solidFill>
                  <a:srgbClr val="262626">
                    <a:alpha val="20000"/>
                  </a:srgbClr>
                </a:solidFill>
              </a:rPr>
              <a:t>7. Sendo PJ, envie seu Cartão de CNPJ, em </a:t>
            </a:r>
            <a:r>
              <a:rPr lang="pt-BR" sz="1800" dirty="0" err="1">
                <a:solidFill>
                  <a:srgbClr val="262626">
                    <a:alpha val="20000"/>
                  </a:srgbClr>
                </a:solidFill>
              </a:rPr>
              <a:t>email</a:t>
            </a:r>
            <a:r>
              <a:rPr lang="pt-BR" sz="1800" dirty="0">
                <a:solidFill>
                  <a:srgbClr val="262626">
                    <a:alpha val="20000"/>
                  </a:srgbClr>
                </a:solidFill>
              </a:rPr>
              <a:t> separado (ASAP), xxxxxxx@descomplica.com.br e para a Camilla Melo (</a:t>
            </a:r>
            <a:r>
              <a:rPr lang="pt-BR" sz="1800" dirty="0">
                <a:solidFill>
                  <a:srgbClr val="262626">
                    <a:alpha val="20000"/>
                  </a:srgb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camilla.melo@descomplica.com.br</a:t>
            </a:r>
            <a:r>
              <a:rPr lang="pt-BR" sz="1800" dirty="0">
                <a:solidFill>
                  <a:srgbClr val="262626">
                    <a:alpha val="20000"/>
                  </a:srgbClr>
                </a:solidFill>
              </a:rPr>
              <a:t>);</a:t>
            </a:r>
          </a:p>
          <a:p>
            <a:pPr marL="0" lvl="0" indent="0" algn="just">
              <a:spcBef>
                <a:spcPts val="600"/>
              </a:spcBef>
              <a:buNone/>
            </a:pPr>
            <a:endParaRPr lang="pt-BR" sz="1800" dirty="0">
              <a:solidFill>
                <a:srgbClr val="262626">
                  <a:alpha val="20000"/>
                </a:srgbClr>
              </a:solidFill>
            </a:endParaRPr>
          </a:p>
          <a:p>
            <a:pPr marL="0" lvl="0" indent="0" algn="just">
              <a:spcBef>
                <a:spcPts val="600"/>
              </a:spcBef>
              <a:buNone/>
            </a:pPr>
            <a:r>
              <a:rPr lang="pt-BR" sz="1800" dirty="0"/>
              <a:t>8. Sendo RPA, envie o documento preenchido e assinado;</a:t>
            </a:r>
          </a:p>
          <a:p>
            <a:pPr marL="0" lvl="0" indent="0" algn="just">
              <a:spcBef>
                <a:spcPts val="600"/>
              </a:spcBef>
              <a:buNone/>
            </a:pPr>
            <a:endParaRPr lang="pt-BR" sz="1800" dirty="0"/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srgbClr val="262626">
                    <a:alpha val="20000"/>
                  </a:srgbClr>
                </a:solidFill>
              </a:rPr>
              <a:t>9. Foto de cunho profissional;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800" dirty="0">
              <a:solidFill>
                <a:srgbClr val="262626">
                  <a:alpha val="20000"/>
                </a:srgbClr>
              </a:solidFill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srgbClr val="262626">
                    <a:alpha val="20000"/>
                  </a:srgbClr>
                </a:solidFill>
              </a:rPr>
              <a:t>10. Mini CV (máximo de 250 caracteres)</a:t>
            </a:r>
            <a:endParaRPr sz="1800" dirty="0">
              <a:solidFill>
                <a:srgbClr val="262626">
                  <a:alpha val="20000"/>
                </a:srgb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258BA9B-438C-42E4-9980-D760954B5640}"/>
              </a:ext>
            </a:extLst>
          </p:cNvPr>
          <p:cNvSpPr/>
          <p:nvPr/>
        </p:nvSpPr>
        <p:spPr>
          <a:xfrm>
            <a:off x="3678872" y="1676766"/>
            <a:ext cx="24171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Roboto" panose="02000000000000000000" pitchFamily="2" charset="0"/>
                <a:ea typeface="Roboto" panose="02000000000000000000" pitchFamily="2" charset="0"/>
              </a:rPr>
              <a:t>Documento que precisamos </a:t>
            </a:r>
          </a:p>
          <a:p>
            <a:pPr algn="ctr"/>
            <a:r>
              <a:rPr lang="pt-BR" sz="2200" dirty="0">
                <a:latin typeface="Roboto" panose="02000000000000000000" pitchFamily="2" charset="0"/>
                <a:ea typeface="Roboto" panose="02000000000000000000" pitchFamily="2" charset="0"/>
              </a:rPr>
              <a:t>da via física: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FED7636-E252-4488-8D78-B41D6396A3AB}"/>
              </a:ext>
            </a:extLst>
          </p:cNvPr>
          <p:cNvSpPr/>
          <p:nvPr/>
        </p:nvSpPr>
        <p:spPr>
          <a:xfrm>
            <a:off x="3678872" y="1626562"/>
            <a:ext cx="2417127" cy="1208404"/>
          </a:xfrm>
          <a:prstGeom prst="roundRect">
            <a:avLst/>
          </a:prstGeom>
          <a:noFill/>
          <a:ln w="50800">
            <a:solidFill>
              <a:srgbClr val="00E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780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590456" y="-14703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Demais documentos</a:t>
            </a:r>
            <a:endParaRPr dirty="0"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2"/>
          </p:nvPr>
        </p:nvSpPr>
        <p:spPr>
          <a:xfrm>
            <a:off x="590456" y="943430"/>
            <a:ext cx="6057087" cy="5914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pt-BR" sz="2800" dirty="0"/>
              <a:t>Para onde enviar?</a:t>
            </a:r>
          </a:p>
          <a:p>
            <a:pPr marL="342900" lvl="0" indent="-342900" algn="just">
              <a:spcBef>
                <a:spcPts val="600"/>
              </a:spcBef>
              <a:buClr>
                <a:srgbClr val="00E88F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marL="342900" lvl="0" indent="-342900" algn="just">
              <a:spcBef>
                <a:spcPts val="600"/>
              </a:spcBef>
              <a:buClr>
                <a:srgbClr val="00E88F"/>
              </a:buClr>
              <a:buFont typeface="Wingdings" panose="05000000000000000000" pitchFamily="2" charset="2"/>
              <a:buChar char="§"/>
            </a:pPr>
            <a:r>
              <a:rPr lang="pt-BR" sz="1800" dirty="0"/>
              <a:t>Se tiver fácil acesso ao escritório do Descomplica, entregue em mãos no seguinte endereço:</a:t>
            </a:r>
          </a:p>
          <a:p>
            <a:pPr marL="0" lvl="0" indent="0" algn="just">
              <a:spcBef>
                <a:spcPts val="600"/>
              </a:spcBef>
              <a:buClr>
                <a:srgbClr val="00E88F"/>
              </a:buClr>
              <a:buNone/>
            </a:pPr>
            <a:r>
              <a:rPr lang="pt-BR" sz="1800" dirty="0"/>
              <a:t>Avenida das Américas, 3443, Bloco 4 A – Barra da Tijuca</a:t>
            </a:r>
          </a:p>
          <a:p>
            <a:pPr marL="0" lvl="0" indent="0" algn="just">
              <a:spcBef>
                <a:spcPts val="600"/>
              </a:spcBef>
              <a:buClr>
                <a:srgbClr val="00E88F"/>
              </a:buClr>
              <a:buNone/>
            </a:pPr>
            <a:r>
              <a:rPr lang="pt-BR" sz="1800" u="sng" dirty="0"/>
              <a:t>A/C: Camilla Melo</a:t>
            </a:r>
          </a:p>
          <a:p>
            <a:pPr marL="0" lvl="0" indent="0" algn="just">
              <a:spcBef>
                <a:spcPts val="600"/>
              </a:spcBef>
              <a:buClr>
                <a:srgbClr val="00E88F"/>
              </a:buClr>
              <a:buNone/>
            </a:pPr>
            <a:endParaRPr lang="pt-BR" sz="1800" dirty="0"/>
          </a:p>
          <a:p>
            <a:pPr marL="342900" lvl="0" indent="-342900" algn="just">
              <a:spcBef>
                <a:spcPts val="600"/>
              </a:spcBef>
              <a:buClr>
                <a:srgbClr val="00E88F"/>
              </a:buClr>
              <a:buFont typeface="Wingdings" panose="05000000000000000000" pitchFamily="2" charset="2"/>
              <a:buChar char="§"/>
            </a:pPr>
            <a:r>
              <a:rPr lang="pt-BR" sz="1800" dirty="0"/>
              <a:t>Se tiver fácil acesso ao Centro do Rio, no seguinte endereço:</a:t>
            </a:r>
          </a:p>
          <a:p>
            <a:pPr marL="0" lvl="0" indent="0" algn="just">
              <a:spcBef>
                <a:spcPts val="600"/>
              </a:spcBef>
              <a:buClr>
                <a:srgbClr val="00E88F"/>
              </a:buClr>
              <a:buNone/>
            </a:pPr>
            <a:r>
              <a:rPr lang="pt-BR" sz="1800" dirty="0"/>
              <a:t>Av. Almirante Barroso, nº91, 2ºandar (antigo </a:t>
            </a:r>
            <a:r>
              <a:rPr lang="pt-BR" sz="1800" dirty="0" err="1"/>
              <a:t>MasterJuris</a:t>
            </a:r>
            <a:r>
              <a:rPr lang="pt-BR" sz="1800" dirty="0"/>
              <a:t>)</a:t>
            </a:r>
          </a:p>
          <a:p>
            <a:pPr marL="0" lvl="0" indent="0" algn="just">
              <a:spcBef>
                <a:spcPts val="600"/>
              </a:spcBef>
              <a:buClr>
                <a:srgbClr val="00E88F"/>
              </a:buClr>
              <a:buNone/>
            </a:pPr>
            <a:r>
              <a:rPr lang="pt-BR" sz="1800" u="sng" dirty="0"/>
              <a:t>A/C: Ludmila Gimenes</a:t>
            </a:r>
          </a:p>
          <a:p>
            <a:pPr marL="0" lvl="0" indent="0" algn="just">
              <a:spcBef>
                <a:spcPts val="600"/>
              </a:spcBef>
              <a:buClr>
                <a:srgbClr val="00E88F"/>
              </a:buClr>
              <a:buNone/>
            </a:pPr>
            <a:endParaRPr lang="pt-BR" sz="1800" dirty="0"/>
          </a:p>
          <a:p>
            <a:pPr marL="342900" lvl="0" indent="-342900" algn="just">
              <a:spcBef>
                <a:spcPts val="600"/>
              </a:spcBef>
              <a:buClr>
                <a:srgbClr val="00E88F"/>
              </a:buClr>
              <a:buFont typeface="Wingdings" panose="05000000000000000000" pitchFamily="2" charset="2"/>
              <a:buChar char="§"/>
            </a:pPr>
            <a:r>
              <a:rPr lang="pt-BR" sz="1800" dirty="0"/>
              <a:t>Se for de São Paulo, envie para:</a:t>
            </a:r>
          </a:p>
          <a:p>
            <a:pPr marL="0" lvl="0" indent="0" algn="just">
              <a:spcBef>
                <a:spcPts val="600"/>
              </a:spcBef>
              <a:buClr>
                <a:srgbClr val="00E88F"/>
              </a:buClr>
              <a:buNone/>
            </a:pPr>
            <a:r>
              <a:rPr lang="pt-BR" sz="1800" dirty="0"/>
              <a:t>Avenida das Américas, 3443, Bloco 4 A, salas 101 a 105, 107 e 108, CEP 22631-003, Rio de Janeiro - RJ.</a:t>
            </a:r>
          </a:p>
          <a:p>
            <a:pPr marL="0" lvl="0" indent="0" algn="just">
              <a:spcBef>
                <a:spcPts val="600"/>
              </a:spcBef>
              <a:buClr>
                <a:srgbClr val="00E88F"/>
              </a:buClr>
              <a:buNone/>
            </a:pPr>
            <a:r>
              <a:rPr lang="pt-BR" sz="1800" u="sng" dirty="0"/>
              <a:t>A/C: Camilla Melo</a:t>
            </a:r>
          </a:p>
          <a:p>
            <a:pPr marL="0" lvl="0" indent="0">
              <a:spcBef>
                <a:spcPts val="600"/>
              </a:spcBef>
              <a:buClr>
                <a:srgbClr val="00E88F"/>
              </a:buClr>
              <a:buNone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540917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ctrTitle"/>
          </p:nvPr>
        </p:nvSpPr>
        <p:spPr>
          <a:xfrm>
            <a:off x="0" y="1179872"/>
            <a:ext cx="6640692" cy="302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pt-BR" sz="3200" dirty="0"/>
              <a:t>Apresentação, </a:t>
            </a:r>
            <a:br>
              <a:rPr lang="pt-BR" sz="3200" dirty="0"/>
            </a:br>
            <a:r>
              <a:rPr lang="pt-BR" sz="3200" dirty="0"/>
              <a:t>Direito de Imagem </a:t>
            </a:r>
            <a:br>
              <a:rPr lang="pt-BR" sz="3200" dirty="0"/>
            </a:br>
            <a:r>
              <a:rPr lang="pt-BR" sz="3200" dirty="0"/>
              <a:t>e Acordo de Intenção 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4374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590456" y="365125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Apresentação</a:t>
            </a:r>
            <a:br>
              <a:rPr lang="pt-BR" dirty="0"/>
            </a:br>
            <a:endParaRPr dirty="0"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590455" y="1253331"/>
            <a:ext cx="51120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pt-BR" sz="6000" b="1" dirty="0"/>
              <a:t>Bem-vindo(a)!</a:t>
            </a:r>
            <a:endParaRPr sz="6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575707" y="-162232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Direito de Imagem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08EE955-EB81-4D45-B844-385DD0B34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07" y="981075"/>
            <a:ext cx="3781425" cy="489585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0D8F94A-706D-430E-994C-0056E539BA06}"/>
              </a:ext>
            </a:extLst>
          </p:cNvPr>
          <p:cNvSpPr/>
          <p:nvPr/>
        </p:nvSpPr>
        <p:spPr>
          <a:xfrm>
            <a:off x="575707" y="6119336"/>
            <a:ext cx="68869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/>
              <a:t>LINK PARA ACESSO AO DIREITO DE IMAGEM: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>
                <a:hlinkClick r:id="rId4"/>
              </a:rPr>
              <a:t>https://drive.google.com/file/d/1JzO9-D1Xr9Sk30zRSTpy9gTNwljFEWL7/view?usp=sharing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575706" y="-147484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Direito de Imagem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9A65BC-260E-4042-8B98-D6C26070F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06" y="900112"/>
            <a:ext cx="3771900" cy="50577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DC468E6-57F6-4CF1-A3B3-15CFA6BCDA87}"/>
              </a:ext>
            </a:extLst>
          </p:cNvPr>
          <p:cNvSpPr/>
          <p:nvPr/>
        </p:nvSpPr>
        <p:spPr>
          <a:xfrm>
            <a:off x="575707" y="6119336"/>
            <a:ext cx="68869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/>
              <a:t>LINK PARA ACESSO AO DIREITO DE IMAGEM: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>
                <a:hlinkClick r:id="rId4"/>
              </a:rPr>
              <a:t>https://drive.google.com/file/d/1JzO9-D1Xr9Sk30zRSTpy9gTNwljFEWL7/view?usp=sharing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373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590455" y="-132735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Direito de Imagem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921A40-71A5-4BA5-A727-A4F4CDB17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55" y="904875"/>
            <a:ext cx="3781425" cy="504825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74BEB65-6822-4C3F-8827-CF75F911C34D}"/>
              </a:ext>
            </a:extLst>
          </p:cNvPr>
          <p:cNvSpPr/>
          <p:nvPr/>
        </p:nvSpPr>
        <p:spPr>
          <a:xfrm>
            <a:off x="590455" y="6119336"/>
            <a:ext cx="68869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/>
              <a:t>LINK PARA ACESSO AO DIREITO DE IMAGEM: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>
                <a:hlinkClick r:id="rId4"/>
              </a:rPr>
              <a:t>https://drive.google.com/file/d/1JzO9-D1Xr9Sk30zRSTpy9gTNwljFEWL7/view?usp=sharing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015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590455" y="268716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Acordo de Intenção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50002F-3A70-4F1F-AB4D-FD02132B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55" y="931498"/>
            <a:ext cx="4264603" cy="499500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FB7474E-FF4A-40C3-B43E-69A1012A363A}"/>
              </a:ext>
            </a:extLst>
          </p:cNvPr>
          <p:cNvSpPr/>
          <p:nvPr/>
        </p:nvSpPr>
        <p:spPr>
          <a:xfrm>
            <a:off x="590455" y="609988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1400"/>
              <a:defRPr/>
            </a:pPr>
            <a:r>
              <a:rPr lang="pt-BR" b="1" dirty="0"/>
              <a:t>LINK PARA ACESSO AO ACORDO DE INTENÇÃO: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>
                <a:hlinkClick r:id="rId4"/>
              </a:rPr>
              <a:t>https://drive.google.com/file/d/1GXSITWtQ00oh-YHbc46d4-ZeyMdLFf6m/view?usp=sharing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75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590455" y="256759"/>
            <a:ext cx="5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pt-BR" dirty="0"/>
              <a:t>Acordo de Intenção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05FED30-24E2-4F7B-AA22-812429433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55" y="877145"/>
            <a:ext cx="4378063" cy="510370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46E4CD0-A6FF-4648-839A-19B6193B19C0}"/>
              </a:ext>
            </a:extLst>
          </p:cNvPr>
          <p:cNvSpPr/>
          <p:nvPr/>
        </p:nvSpPr>
        <p:spPr>
          <a:xfrm>
            <a:off x="590455" y="609988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1400"/>
              <a:defRPr/>
            </a:pPr>
            <a:r>
              <a:rPr lang="pt-BR" b="1" dirty="0"/>
              <a:t>LINK PARA ACESSO AO ACORDO DE INTENÇÃO: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>
                <a:hlinkClick r:id="rId4"/>
              </a:rPr>
              <a:t>https://drive.google.com/file/d/1GXSITWtQ00oh-YHbc46d4-ZeyMdLFf6m/view?usp=sharing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0018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822</Words>
  <Application>Microsoft Office PowerPoint</Application>
  <PresentationFormat>Widescreen</PresentationFormat>
  <Paragraphs>114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Roboto</vt:lpstr>
      <vt:lpstr>Arial</vt:lpstr>
      <vt:lpstr>Calibri</vt:lpstr>
      <vt:lpstr>Wingdings</vt:lpstr>
      <vt:lpstr>Tema do Office</vt:lpstr>
      <vt:lpstr> Documentação </vt:lpstr>
      <vt:lpstr>Apresentação do PowerPoint</vt:lpstr>
      <vt:lpstr>Apresentação,  Direito de Imagem  e Acordo de Intenção </vt:lpstr>
      <vt:lpstr>Apresentação </vt:lpstr>
      <vt:lpstr>Direito de Imagem</vt:lpstr>
      <vt:lpstr>Direito de Imagem</vt:lpstr>
      <vt:lpstr>Direito de Imagem</vt:lpstr>
      <vt:lpstr>Acordo de Intenção</vt:lpstr>
      <vt:lpstr>Acordo de Intenção</vt:lpstr>
      <vt:lpstr>Acordo de Intenção</vt:lpstr>
      <vt:lpstr>Faturamento por CNPJ e obtenção de cadastro no Rio </vt:lpstr>
      <vt:lpstr>Faturamento</vt:lpstr>
      <vt:lpstr>Faturamento</vt:lpstr>
      <vt:lpstr>Faturamento</vt:lpstr>
      <vt:lpstr>Faturamento por  RPA </vt:lpstr>
      <vt:lpstr>Faturamento</vt:lpstr>
      <vt:lpstr>Faturamento  RPA</vt:lpstr>
      <vt:lpstr>Faturamento  RPA  Tabela de incidência mensal  </vt:lpstr>
      <vt:lpstr>Demais documentos </vt:lpstr>
      <vt:lpstr>Demais documentos</vt:lpstr>
      <vt:lpstr>Demais documentos</vt:lpstr>
      <vt:lpstr>Demais documentos</vt:lpstr>
      <vt:lpstr>Demais documentos</vt:lpstr>
      <vt:lpstr>Demais documentos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Documentos</dc:title>
  <dc:creator>Nathalia Araújo</dc:creator>
  <cp:lastModifiedBy>Nathalia Araújo</cp:lastModifiedBy>
  <cp:revision>54</cp:revision>
  <dcterms:modified xsi:type="dcterms:W3CDTF">2019-10-09T17:33:28Z</dcterms:modified>
</cp:coreProperties>
</file>